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2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93FFD-976B-C3CB-BCC2-AB8DE976F4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DEE5B9-887E-6B02-34FF-C3067C80D3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41BA4-E335-6FA4-C4A1-E972A8641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A5FB6-E04E-523B-4185-F429DEA60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37DAE-2963-8E6D-D757-868273B15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783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303C9-9960-0E53-9510-92D11DC5A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640F7-139F-D124-1C7B-2CCB420DF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476DD-FE63-E366-4671-19B0C7A70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45625-5C4A-0B0A-9082-485A3A3DD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F9B0A-593D-6A52-6F06-0AF3BA86A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587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ABF5-9A6A-F576-4FAF-6E3B57B1B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BEF60-5B22-7873-AA6B-DF2FEF595E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8FDF3-1088-B343-C944-B53450A30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0373E-F66F-D082-7A9F-7986C3AFA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CA891-EB85-BC96-CD83-7AC627DC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115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CF387-F20F-CDF5-795B-5FE39D1F9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00034-72E0-5BF1-F787-5E7E4F763A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B1279E-E7A6-2E39-DDFD-7904A95C94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CB4D7-EFBF-6E38-A08C-68A997B21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62A28F-395B-CEAB-5757-7FEF4C25F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FD10D7-0655-CB40-E444-52F47336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00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CA8D0-93EB-6626-17A1-365ED1220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C210C-A06D-D533-9C57-A9ADB32C6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D171CA-BD09-132E-367A-3C18754AE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3F8E7-B2EE-2BD9-5798-F9AAE06C72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39135-8B1E-88A7-F5CD-52213BE49D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FEDB2F-DC64-F2BE-F979-0B38206ED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31FA4A-02C6-7ED1-25C6-3B51A67E9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BF97F-8ABB-A9CC-C48F-06A0A2EB9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30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411BA-2967-6138-01EB-DB95384D5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8756DB-E45F-6D4C-24ED-D0ADC9E1C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5EBED-ACE2-0513-588F-7763024BA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803EFA-E2A1-379F-4ED0-BB5E01939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027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39E912-65DB-A33C-1C77-08927652E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8DF39B-EBA8-970A-CDA2-863C9BDA8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852D9-6446-A3F4-102D-68A10B659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6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74E4D-5E60-415E-D35E-09E382885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A8B7C-78D8-639E-6F72-6BB8452B6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E773BD-81E1-C413-15D9-7B1B59514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6DBE91-BD71-BC27-4BA1-35583EAE4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D30733-E2A4-9F8A-A3C7-09E6C9C24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DDCA24-876F-03C7-E587-C1237EBFD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817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78E4F-CCC3-54D2-7D0D-57871AF80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BD3AF1-FA29-286F-784C-1EB0104A68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83CEF2-E921-3BF0-987B-CC972AEF9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FE633-B70A-5328-C2AF-4DBCD95DF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13413-8FA9-318A-B660-77C853A31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BC6EE3-3827-FFEE-EA22-A854EB9D9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41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12AF2-E9E0-37B4-3E25-9BA4D4674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3EFB8B-1C4C-D428-7028-7EB000363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58760-F520-E2A3-F3E8-E14A64B10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0746B-68E9-BA91-7278-5690E278D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694C9-053C-25D6-B016-0EB460563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24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3165F1-E151-A990-0323-908FCA7DC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A1A94-C54B-666A-FFF5-7E8062C542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0C831-5205-1108-2487-92AEAEFAD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B023B-B896-0325-506F-1C9E0D577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D0E4E-B7AF-D846-1D9B-2177CD76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8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62767E-0039-9A98-DB90-3129E8F53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447A9-8D02-6109-917B-A38CF50AF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28F8F-A2D2-D742-B097-F84886FF4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850D13-2427-48DA-BB51-FC1DE61FA9AA}" type="datetimeFigureOut">
              <a:rPr lang="en-GB" smtClean="0"/>
              <a:t>05/07/2026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A25AF-B245-EBDB-876E-86C158D320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E310CB-6B04-6592-95D7-0C4B10900B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FBE2EF-1326-41DC-A824-1078165246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507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F4D364E-2C3F-D56B-0107-E4143CC2A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4632" y="168201"/>
            <a:ext cx="1713359" cy="180702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86B4373-1A95-28C3-5FBF-7506131AFB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567399"/>
              </p:ext>
            </p:extLst>
          </p:nvPr>
        </p:nvGraphicFramePr>
        <p:xfrm>
          <a:off x="736599" y="3656542"/>
          <a:ext cx="10867570" cy="2352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514">
                  <a:extLst>
                    <a:ext uri="{9D8B030D-6E8A-4147-A177-3AD203B41FA5}">
                      <a16:colId xmlns:a16="http://schemas.microsoft.com/office/drawing/2014/main" val="2653739712"/>
                    </a:ext>
                  </a:extLst>
                </a:gridCol>
                <a:gridCol w="2173514">
                  <a:extLst>
                    <a:ext uri="{9D8B030D-6E8A-4147-A177-3AD203B41FA5}">
                      <a16:colId xmlns:a16="http://schemas.microsoft.com/office/drawing/2014/main" val="327157222"/>
                    </a:ext>
                  </a:extLst>
                </a:gridCol>
                <a:gridCol w="2173514">
                  <a:extLst>
                    <a:ext uri="{9D8B030D-6E8A-4147-A177-3AD203B41FA5}">
                      <a16:colId xmlns:a16="http://schemas.microsoft.com/office/drawing/2014/main" val="4178033272"/>
                    </a:ext>
                  </a:extLst>
                </a:gridCol>
                <a:gridCol w="2173514">
                  <a:extLst>
                    <a:ext uri="{9D8B030D-6E8A-4147-A177-3AD203B41FA5}">
                      <a16:colId xmlns:a16="http://schemas.microsoft.com/office/drawing/2014/main" val="3226522159"/>
                    </a:ext>
                  </a:extLst>
                </a:gridCol>
                <a:gridCol w="2173514">
                  <a:extLst>
                    <a:ext uri="{9D8B030D-6E8A-4147-A177-3AD203B41FA5}">
                      <a16:colId xmlns:a16="http://schemas.microsoft.com/office/drawing/2014/main" val="1268199289"/>
                    </a:ext>
                  </a:extLst>
                </a:gridCol>
              </a:tblGrid>
              <a:tr h="11761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410725"/>
                  </a:ext>
                </a:extLst>
              </a:tr>
              <a:tr h="117618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84839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FBFB814-BB7B-965A-B34F-B960B45963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627316"/>
              </p:ext>
            </p:extLst>
          </p:nvPr>
        </p:nvGraphicFramePr>
        <p:xfrm>
          <a:off x="346529" y="2111829"/>
          <a:ext cx="11647710" cy="46373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9542">
                  <a:extLst>
                    <a:ext uri="{9D8B030D-6E8A-4147-A177-3AD203B41FA5}">
                      <a16:colId xmlns:a16="http://schemas.microsoft.com/office/drawing/2014/main" val="2280511334"/>
                    </a:ext>
                  </a:extLst>
                </a:gridCol>
                <a:gridCol w="2329542">
                  <a:extLst>
                    <a:ext uri="{9D8B030D-6E8A-4147-A177-3AD203B41FA5}">
                      <a16:colId xmlns:a16="http://schemas.microsoft.com/office/drawing/2014/main" val="1265609245"/>
                    </a:ext>
                  </a:extLst>
                </a:gridCol>
                <a:gridCol w="2329542">
                  <a:extLst>
                    <a:ext uri="{9D8B030D-6E8A-4147-A177-3AD203B41FA5}">
                      <a16:colId xmlns:a16="http://schemas.microsoft.com/office/drawing/2014/main" val="3018411752"/>
                    </a:ext>
                  </a:extLst>
                </a:gridCol>
                <a:gridCol w="2329542">
                  <a:extLst>
                    <a:ext uri="{9D8B030D-6E8A-4147-A177-3AD203B41FA5}">
                      <a16:colId xmlns:a16="http://schemas.microsoft.com/office/drawing/2014/main" val="639992570"/>
                    </a:ext>
                  </a:extLst>
                </a:gridCol>
                <a:gridCol w="2329542">
                  <a:extLst>
                    <a:ext uri="{9D8B030D-6E8A-4147-A177-3AD203B41FA5}">
                      <a16:colId xmlns:a16="http://schemas.microsoft.com/office/drawing/2014/main" val="1044848941"/>
                    </a:ext>
                  </a:extLst>
                </a:gridCol>
              </a:tblGrid>
              <a:tr h="2307770">
                <a:tc>
                  <a:txBody>
                    <a:bodyPr/>
                    <a:lstStyle/>
                    <a:p>
                      <a:r>
                        <a:rPr lang="en-GB" b="1" dirty="0"/>
                        <a:t>Democracy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that everyone has a voice and that decisions can be made fairly.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Rule of Law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the importance of rules, laws and consequences.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Individual Liberty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freedoms, rights, choices and personal responsibility.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Mutual Respect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Treating others as we would wish to be treated.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Tolerance of Different Faiths and Beliefs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and valuing diversity within modern Britain and the wider world.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000012"/>
                  </a:ext>
                </a:extLst>
              </a:tr>
              <a:tr h="2329544">
                <a:tc>
                  <a:txBody>
                    <a:bodyPr/>
                    <a:lstStyle/>
                    <a:p>
                      <a:r>
                        <a:rPr lang="en-GB" dirty="0"/>
                        <a:t>School Council elections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Voting for class rewards or enrichment activities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Class rules and behaviour expectations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rewards and sanctions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Making choices about learning and enrichment activities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Understanding personal safety - Online safety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Classroom expectations and relationships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Anti-bullying 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Learning about different faiths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Celebrating cultural diversity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4263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621CF93-229A-B3C6-6F21-C76E631D6AA5}"/>
              </a:ext>
            </a:extLst>
          </p:cNvPr>
          <p:cNvSpPr txBox="1"/>
          <p:nvPr/>
        </p:nvSpPr>
        <p:spPr>
          <a:xfrm>
            <a:off x="239486" y="168201"/>
            <a:ext cx="49094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Why are British Values important?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A23076-BB1D-9AE4-2AE0-D3E6C0B7FC48}"/>
              </a:ext>
            </a:extLst>
          </p:cNvPr>
          <p:cNvSpPr txBox="1"/>
          <p:nvPr/>
        </p:nvSpPr>
        <p:spPr>
          <a:xfrm>
            <a:off x="7369629" y="168201"/>
            <a:ext cx="46155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are the 9 protected characteristics?</a:t>
            </a:r>
          </a:p>
        </p:txBody>
      </p:sp>
    </p:spTree>
    <p:extLst>
      <p:ext uri="{BB962C8B-B14F-4D97-AF65-F5344CB8AC3E}">
        <p14:creationId xmlns:p14="http://schemas.microsoft.com/office/powerpoint/2010/main" val="4200483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4A56A4-63B2-E29A-35B5-478FE2907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103" y="228071"/>
            <a:ext cx="2787793" cy="29402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BD88BB-BA3F-ED5B-7A47-DFD32B78E78C}"/>
              </a:ext>
            </a:extLst>
          </p:cNvPr>
          <p:cNvSpPr txBox="1"/>
          <p:nvPr/>
        </p:nvSpPr>
        <p:spPr>
          <a:xfrm>
            <a:off x="674914" y="3429000"/>
            <a:ext cx="108857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</a:t>
            </a:r>
          </a:p>
          <a:p>
            <a:endParaRPr lang="en-GB" dirty="0"/>
          </a:p>
          <a:p>
            <a:r>
              <a:rPr lang="en-GB" dirty="0"/>
              <a:t>British Value:</a:t>
            </a:r>
          </a:p>
          <a:p>
            <a:endParaRPr lang="en-GB" dirty="0"/>
          </a:p>
          <a:p>
            <a:r>
              <a:rPr lang="en-GB" dirty="0"/>
              <a:t>Theme:</a:t>
            </a:r>
          </a:p>
          <a:p>
            <a:endParaRPr lang="en-GB" dirty="0"/>
          </a:p>
          <a:p>
            <a:r>
              <a:rPr lang="en-GB" dirty="0"/>
              <a:t>Key Question:</a:t>
            </a:r>
          </a:p>
        </p:txBody>
      </p:sp>
    </p:spTree>
    <p:extLst>
      <p:ext uri="{BB962C8B-B14F-4D97-AF65-F5344CB8AC3E}">
        <p14:creationId xmlns:p14="http://schemas.microsoft.com/office/powerpoint/2010/main" val="484574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01517-3C1C-FB2E-FB53-C5C3A2D14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D5C3EA-BBA6-C051-6D55-223CFF6B7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33" y="192293"/>
            <a:ext cx="1959954" cy="20671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B8FEB4-667F-A884-AEEE-558A73BE4FB8}"/>
              </a:ext>
            </a:extLst>
          </p:cNvPr>
          <p:cNvSpPr txBox="1"/>
          <p:nvPr/>
        </p:nvSpPr>
        <p:spPr>
          <a:xfrm>
            <a:off x="631371" y="3265714"/>
            <a:ext cx="108857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Prayer:</a:t>
            </a:r>
          </a:p>
          <a:p>
            <a:endParaRPr lang="en-GB" dirty="0"/>
          </a:p>
          <a:p>
            <a:endParaRPr lang="en-GB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A5F458-CC60-AFA3-C68C-CA446B96A687}"/>
              </a:ext>
            </a:extLst>
          </p:cNvPr>
          <p:cNvSpPr txBox="1"/>
          <p:nvPr/>
        </p:nvSpPr>
        <p:spPr>
          <a:xfrm>
            <a:off x="413657" y="185057"/>
            <a:ext cx="44304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VIRTUES</a:t>
            </a:r>
          </a:p>
          <a:p>
            <a:endParaRPr lang="en-GB" dirty="0"/>
          </a:p>
          <a:p>
            <a:r>
              <a:rPr lang="en-GB" dirty="0"/>
              <a:t>Respect – September / October </a:t>
            </a:r>
          </a:p>
          <a:p>
            <a:r>
              <a:rPr lang="en-GB" dirty="0"/>
              <a:t>Faith – November</a:t>
            </a:r>
          </a:p>
          <a:p>
            <a:r>
              <a:rPr lang="en-GB" dirty="0"/>
              <a:t>Hope – December/January</a:t>
            </a:r>
          </a:p>
          <a:p>
            <a:r>
              <a:rPr lang="en-GB" dirty="0"/>
              <a:t>Charity – February / March</a:t>
            </a:r>
          </a:p>
          <a:p>
            <a:r>
              <a:rPr lang="en-GB" dirty="0"/>
              <a:t>Courage – April / May</a:t>
            </a:r>
          </a:p>
          <a:p>
            <a:r>
              <a:rPr lang="en-GB" dirty="0"/>
              <a:t>Justice – June</a:t>
            </a:r>
          </a:p>
          <a:p>
            <a:r>
              <a:rPr lang="en-GB" dirty="0"/>
              <a:t>Humility - July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AD32F5-37E5-A28C-1B30-C4C543A0E111}"/>
              </a:ext>
            </a:extLst>
          </p:cNvPr>
          <p:cNvSpPr txBox="1"/>
          <p:nvPr/>
        </p:nvSpPr>
        <p:spPr>
          <a:xfrm>
            <a:off x="7620000" y="192293"/>
            <a:ext cx="43325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Catholic Social Teaching</a:t>
            </a:r>
          </a:p>
          <a:p>
            <a:pPr algn="r"/>
            <a:endParaRPr lang="en-GB" dirty="0"/>
          </a:p>
          <a:p>
            <a:pPr algn="r"/>
            <a:r>
              <a:rPr lang="en-GB" dirty="0"/>
              <a:t>Reception – Stewardship</a:t>
            </a:r>
          </a:p>
          <a:p>
            <a:pPr algn="r"/>
            <a:r>
              <a:rPr lang="en-GB" dirty="0"/>
              <a:t>Year 1 – The Common Good</a:t>
            </a:r>
          </a:p>
          <a:p>
            <a:pPr algn="r"/>
            <a:r>
              <a:rPr lang="en-GB" dirty="0"/>
              <a:t>Year 2 – Preferential Option for the Poor</a:t>
            </a:r>
          </a:p>
          <a:p>
            <a:pPr algn="r"/>
            <a:r>
              <a:rPr lang="en-GB" dirty="0"/>
              <a:t>Year 3 – Human Dignity</a:t>
            </a:r>
          </a:p>
          <a:p>
            <a:pPr algn="r"/>
            <a:r>
              <a:rPr lang="en-GB" dirty="0"/>
              <a:t>Year 4 – Participation</a:t>
            </a:r>
          </a:p>
          <a:p>
            <a:pPr algn="r"/>
            <a:r>
              <a:rPr lang="en-GB" dirty="0"/>
              <a:t>Year 5 – Solidarity</a:t>
            </a:r>
          </a:p>
          <a:p>
            <a:pPr algn="r"/>
            <a:r>
              <a:rPr lang="en-GB" dirty="0"/>
              <a:t>Year 6 – Distributive Justice </a:t>
            </a:r>
          </a:p>
        </p:txBody>
      </p:sp>
    </p:spTree>
    <p:extLst>
      <p:ext uri="{BB962C8B-B14F-4D97-AF65-F5344CB8AC3E}">
        <p14:creationId xmlns:p14="http://schemas.microsoft.com/office/powerpoint/2010/main" val="1016911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358D19FC293B4FA58C454DED436807" ma:contentTypeVersion="" ma:contentTypeDescription="Create a new document." ma:contentTypeScope="" ma:versionID="364b2318c164738893af6fedaed29194">
  <xsd:schema xmlns:xsd="http://www.w3.org/2001/XMLSchema" xmlns:xs="http://www.w3.org/2001/XMLSchema" xmlns:p="http://schemas.microsoft.com/office/2006/metadata/properties" xmlns:ns2="992cd515-316b-49c9-b62c-6b5cb11d1180" xmlns:ns3="d625397c-e9a8-475c-9441-4eae397e9f59" xmlns:ns4="3c6552ff-e203-492b-9a4a-86c2b1ce869f" targetNamespace="http://schemas.microsoft.com/office/2006/metadata/properties" ma:root="true" ma:fieldsID="63135d058cc501c0fabc054a659a34fe" ns2:_="" ns3:_="" ns4:_="">
    <xsd:import namespace="992cd515-316b-49c9-b62c-6b5cb11d1180"/>
    <xsd:import namespace="d625397c-e9a8-475c-9441-4eae397e9f59"/>
    <xsd:import namespace="3c6552ff-e203-492b-9a4a-86c2b1ce86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2cd515-316b-49c9-b62c-6b5cb11d11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c470fb7-5308-496a-a12b-188b66d4a6e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397c-e9a8-475c-9441-4eae397e9f5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6552ff-e203-492b-9a4a-86c2b1ce869f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69A495D3-C1F9-4A5C-8C8F-99151387A5B0}" ma:internalName="TaxCatchAll" ma:showField="CatchAllData" ma:web="{d625397c-e9a8-475c-9441-4eae397e9f59}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2cd515-316b-49c9-b62c-6b5cb11d1180">
      <Terms xmlns="http://schemas.microsoft.com/office/infopath/2007/PartnerControls"/>
    </lcf76f155ced4ddcb4097134ff3c332f>
    <TaxCatchAll xmlns="3c6552ff-e203-492b-9a4a-86c2b1ce869f" xsi:nil="true"/>
  </documentManagement>
</p:properties>
</file>

<file path=customXml/itemProps1.xml><?xml version="1.0" encoding="utf-8"?>
<ds:datastoreItem xmlns:ds="http://schemas.openxmlformats.org/officeDocument/2006/customXml" ds:itemID="{29F9967F-B87E-47A2-828C-3619061E5D35}"/>
</file>

<file path=customXml/itemProps2.xml><?xml version="1.0" encoding="utf-8"?>
<ds:datastoreItem xmlns:ds="http://schemas.openxmlformats.org/officeDocument/2006/customXml" ds:itemID="{5434CB00-BEEC-4BD0-96FF-7FCB06ED0756}"/>
</file>

<file path=customXml/itemProps3.xml><?xml version="1.0" encoding="utf-8"?>
<ds:datastoreItem xmlns:ds="http://schemas.openxmlformats.org/officeDocument/2006/customXml" ds:itemID="{14112484-D8DD-41F8-A865-1D1092078519}"/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208</Words>
  <Application>Microsoft Office PowerPoint</Application>
  <PresentationFormat>Widescreen</PresentationFormat>
  <Paragraphs>59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>Telford and Wrekin IDT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Hawes, Graeme</dc:creator>
  <cp:lastModifiedBy>Hawes, Graeme</cp:lastModifiedBy>
  <cp:revision>1</cp:revision>
  <dcterms:created xsi:type="dcterms:W3CDTF">2026-07-05T00:01:23Z</dcterms:created>
  <dcterms:modified xsi:type="dcterms:W3CDTF">2026-07-05T00:22:52Z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0x01010071358D19FC293B4FA58C454DED436807</vt:lpwstr>
  </property>
</Properties>
</file>